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2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81" y="90834"/>
            <a:ext cx="6136611" cy="1167033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МУНИЦИПАЛЬНОЕ БЮДЖЕТНОЕ ОБЩЕОБРАЗОВАТЕЛЬНОЕ УЧРЕЖДЕНИЕ</a:t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«ЦЕНТР ОБРАЗОВАНИЯ № 8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 descr="C:\Users\1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92" y="34282"/>
            <a:ext cx="1261203" cy="12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87853"/>
            <a:ext cx="1296144" cy="1209248"/>
          </a:xfrm>
          <a:prstGeom prst="rect">
            <a:avLst/>
          </a:prstGeom>
        </p:spPr>
      </p:pic>
      <p:pic>
        <p:nvPicPr>
          <p:cNvPr id="1026" name="Picture 2" descr="C:\Users\21\Desktop\ФОТО И ВИДЕО\Лошадка для Героя\IMG-20220506-WA0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10870" b="5431"/>
          <a:stretch/>
        </p:blipFill>
        <p:spPr bwMode="auto">
          <a:xfrm>
            <a:off x="4751205" y="1748478"/>
            <a:ext cx="3895951" cy="24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1\Desktop\ФОТО И ВИДЕО\Лошадка для Героя\IMG-20220506-WA001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b="7346"/>
          <a:stretch/>
        </p:blipFill>
        <p:spPr bwMode="auto">
          <a:xfrm>
            <a:off x="554297" y="1741697"/>
            <a:ext cx="4047821" cy="2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227935"/>
            <a:ext cx="9144000" cy="91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КИНОУРОК «ЛОШАДКА ДЛЯ ГЕРОЯ</a:t>
            </a: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</a:t>
            </a:r>
          </a:p>
          <a:p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УЧАСТНИКИ: 30 ОБУЧАЮЩИХСЯ 3 Е КЛАСС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7961" y="1175016"/>
            <a:ext cx="9144000" cy="51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МАЯ 2022 ГОДА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2271" y="915566"/>
            <a:ext cx="8013332" cy="50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ИМЕНИ ГЕРОЯ СОВЕТСКОГО СОЮЗА ЛЕОНИДА ПАВЛОВИЧА ТИХМЯНОВА»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8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Киноуроки\Лошадка для Героя\IMG-20220506-WA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0"/>
          <a:stretch/>
        </p:blipFill>
        <p:spPr bwMode="auto">
          <a:xfrm>
            <a:off x="3399892" y="2075339"/>
            <a:ext cx="2201749" cy="23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иноуроки\Лошадка для Героя\IMG-20220506-WA0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4" r="12453"/>
          <a:stretch/>
        </p:blipFill>
        <p:spPr bwMode="auto">
          <a:xfrm>
            <a:off x="612447" y="2044045"/>
            <a:ext cx="2291253" cy="23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иноуроки\Лошадка для Героя\IMG-20220506-WA00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6958" r="35636" b="13414"/>
          <a:stretch/>
        </p:blipFill>
        <p:spPr bwMode="auto">
          <a:xfrm>
            <a:off x="6135426" y="2075341"/>
            <a:ext cx="2327907" cy="23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Эмблем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52" y="87853"/>
            <a:ext cx="1440160" cy="14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17" y="57198"/>
            <a:ext cx="1496555" cy="14920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6025" y="374617"/>
            <a:ext cx="6696744" cy="8572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</a:t>
            </a:r>
            <a:br>
              <a:rPr lang="ru-RU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ВОСПРИЯТИЯ КИНОУРОКА</a:t>
            </a:r>
            <a:endParaRPr lang="ru-RU" sz="3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012160" y="1799361"/>
            <a:ext cx="2691376" cy="2880320"/>
          </a:xfrm>
          <a:prstGeom prst="ellipse">
            <a:avLst/>
          </a:prstGeom>
          <a:noFill/>
          <a:ln w="571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5508" y="1801642"/>
            <a:ext cx="2691376" cy="2880320"/>
          </a:xfrm>
          <a:prstGeom prst="ellipse">
            <a:avLst/>
          </a:prstGeom>
          <a:noFill/>
          <a:ln w="571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0142" y="1771730"/>
            <a:ext cx="2675864" cy="2880320"/>
          </a:xfrm>
          <a:prstGeom prst="ellipse">
            <a:avLst/>
          </a:prstGeom>
          <a:noFill/>
          <a:ln w="571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918045">
            <a:off x="517824" y="1895494"/>
            <a:ext cx="2480501" cy="2373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1400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ВПЕЧАТЛЕНИЕ</a:t>
            </a:r>
            <a:endParaRPr lang="ru-RU" sz="1400" kern="1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1986414">
            <a:off x="3353678" y="1895487"/>
            <a:ext cx="2441439" cy="2373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ОСМЫСЛЕНИЕ</a:t>
            </a:r>
            <a:endParaRPr lang="ru-RU" sz="3600" kern="1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 rot="1929405">
            <a:off x="6102346" y="1919629"/>
            <a:ext cx="2542388" cy="24426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1400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ПРИМЕНЕНИЕ</a:t>
            </a:r>
            <a:endParaRPr lang="ru-RU" sz="1400" kern="10" spc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99460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7853"/>
            <a:ext cx="6120680" cy="1141635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 </a:t>
            </a:r>
            <a:r>
              <a:rPr lang="en-US" sz="3100" u="sng" dirty="0" smtClean="0">
                <a:solidFill>
                  <a:srgbClr val="FFFFCC"/>
                </a:solidFill>
                <a:latin typeface="Arial Black" pitchFamily="34" charset="0"/>
              </a:rPr>
              <a:t>I </a:t>
            </a:r>
            <a:r>
              <a:rPr lang="ru-RU" sz="3100" u="sng" dirty="0" smtClean="0">
                <a:solidFill>
                  <a:srgbClr val="FFFFCC"/>
                </a:solidFill>
                <a:latin typeface="Arial Black" pitchFamily="34" charset="0"/>
              </a:rPr>
              <a:t>ЭТАП</a:t>
            </a:r>
            <a:br>
              <a:rPr lang="ru-RU" sz="3100" u="sng" dirty="0" smtClean="0">
                <a:solidFill>
                  <a:srgbClr val="FFFFCC"/>
                </a:solidFill>
                <a:latin typeface="Arial Black" pitchFamily="34" charset="0"/>
              </a:rPr>
            </a:br>
            <a:r>
              <a:rPr lang="ru-RU" sz="2700" u="sng" dirty="0" smtClean="0">
                <a:solidFill>
                  <a:srgbClr val="FFFFCC"/>
                </a:solidFill>
                <a:latin typeface="Arial Black" pitchFamily="34" charset="0"/>
              </a:rPr>
              <a:t>ВПЕЧАТЛЕНИЕ ЧЕРЕЗ ПРОСМОТР КОРОТКОМЕТРАЖНОГО ФИЛЬМА</a:t>
            </a:r>
            <a:endParaRPr lang="ru-RU" sz="2700" u="sng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1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52" y="87853"/>
            <a:ext cx="1440160" cy="14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17" y="57198"/>
            <a:ext cx="1634957" cy="1492088"/>
          </a:xfrm>
          <a:prstGeom prst="rect">
            <a:avLst/>
          </a:prstGeom>
        </p:spPr>
      </p:pic>
      <p:pic>
        <p:nvPicPr>
          <p:cNvPr id="5" name="Picture 5" descr="D:\Киноуроки\Лошадка для Героя\IMG-20220506-WA00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4" r="12453"/>
          <a:stretch/>
        </p:blipFill>
        <p:spPr bwMode="auto">
          <a:xfrm>
            <a:off x="251520" y="1518631"/>
            <a:ext cx="3312368" cy="33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1549286"/>
            <a:ext cx="4968552" cy="3470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 smtClean="0">
                <a:solidFill>
                  <a:srgbClr val="CCECFF"/>
                </a:solidFill>
                <a:latin typeface="Arial Black" pitchFamily="34" charset="0"/>
              </a:rPr>
              <a:t>Просмотр фильма прошел</a:t>
            </a:r>
          </a:p>
          <a:p>
            <a:r>
              <a:rPr lang="ru-RU" sz="3300" dirty="0" smtClean="0">
                <a:solidFill>
                  <a:srgbClr val="CCECFF"/>
                </a:solidFill>
                <a:latin typeface="Arial Black" pitchFamily="34" charset="0"/>
              </a:rPr>
              <a:t>в школьном  музее боевой  славы</a:t>
            </a:r>
          </a:p>
          <a:p>
            <a:r>
              <a:rPr lang="ru-RU" sz="3300" dirty="0" smtClean="0">
                <a:solidFill>
                  <a:srgbClr val="CCECFF"/>
                </a:solidFill>
                <a:latin typeface="Arial Black" pitchFamily="34" charset="0"/>
              </a:rPr>
              <a:t>732 зенитно-артиллерийского полка</a:t>
            </a:r>
            <a:endParaRPr lang="ru-RU" sz="3300" dirty="0">
              <a:solidFill>
                <a:srgbClr val="CCEC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2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7853"/>
            <a:ext cx="6120680" cy="1141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sz="3100" u="sng" dirty="0" smtClean="0">
                <a:solidFill>
                  <a:srgbClr val="FFFFCC"/>
                </a:solidFill>
                <a:latin typeface="Arial Black" pitchFamily="34" charset="0"/>
              </a:rPr>
              <a:t>II </a:t>
            </a:r>
            <a:r>
              <a:rPr lang="ru-RU" sz="3100" u="sng" dirty="0" smtClean="0">
                <a:solidFill>
                  <a:srgbClr val="FFFFCC"/>
                </a:solidFill>
                <a:latin typeface="Arial Black" pitchFamily="34" charset="0"/>
              </a:rPr>
              <a:t>ЭТАП</a:t>
            </a:r>
            <a:br>
              <a:rPr lang="ru-RU" sz="3100" u="sng" dirty="0" smtClean="0">
                <a:solidFill>
                  <a:srgbClr val="FFFFCC"/>
                </a:solidFill>
                <a:latin typeface="Arial Black" pitchFamily="34" charset="0"/>
              </a:rPr>
            </a:br>
            <a:r>
              <a:rPr lang="ru-RU" sz="3100" u="sng" dirty="0" smtClean="0">
                <a:solidFill>
                  <a:srgbClr val="FFFFCC"/>
                </a:solidFill>
                <a:latin typeface="Arial Black" pitchFamily="34" charset="0"/>
              </a:rPr>
              <a:t>ОСМЫСЛЕНИЕ ЧЕРЕЗ ОБСУЖДЕНИЕ С КЛАССОМ</a:t>
            </a:r>
            <a:endParaRPr lang="ru-RU" sz="2600" u="sng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1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52" y="57198"/>
            <a:ext cx="1440160" cy="14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17" y="57198"/>
            <a:ext cx="1634957" cy="14920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419622"/>
            <a:ext cx="5616624" cy="372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CECFF"/>
                </a:solidFill>
                <a:latin typeface="Arial Black" pitchFamily="34" charset="0"/>
              </a:rPr>
              <a:t>После просмотра фильма учащиеся услышали историю подвига Героя Советского Союза Леонида Павловича Тихмянова, рассказали</a:t>
            </a:r>
          </a:p>
          <a:p>
            <a:r>
              <a:rPr lang="ru-RU" sz="3200" dirty="0" smtClean="0">
                <a:solidFill>
                  <a:srgbClr val="CCECFF"/>
                </a:solidFill>
                <a:latin typeface="Arial Black" pitchFamily="34" charset="0"/>
              </a:rPr>
              <a:t>о родственниках-участниках ВОВ и семейных реликвиях.</a:t>
            </a:r>
            <a:endParaRPr lang="ru-RU" sz="1800" dirty="0">
              <a:solidFill>
                <a:srgbClr val="CCECFF"/>
              </a:solidFill>
              <a:latin typeface="Arial Black" pitchFamily="34" charset="0"/>
            </a:endParaRPr>
          </a:p>
        </p:txBody>
      </p:sp>
      <p:pic>
        <p:nvPicPr>
          <p:cNvPr id="2050" name="Picture 2" descr="D:\Киноуроки\Лошадка для Героя\IMG-20220506-WA0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6" b="7039"/>
          <a:stretch/>
        </p:blipFill>
        <p:spPr bwMode="auto">
          <a:xfrm>
            <a:off x="5969080" y="1549286"/>
            <a:ext cx="2885230" cy="16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иноуроки\Лошадка для Героя\IMG-20220506-WA0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6"/>
          <a:stretch/>
        </p:blipFill>
        <p:spPr bwMode="auto">
          <a:xfrm>
            <a:off x="5969080" y="3363838"/>
            <a:ext cx="2878169" cy="16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7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7853"/>
            <a:ext cx="6336704" cy="1141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sz="3100" u="sng" dirty="0">
                <a:solidFill>
                  <a:srgbClr val="FFFFCC"/>
                </a:solidFill>
                <a:latin typeface="Arial Black" pitchFamily="34" charset="0"/>
              </a:rPr>
              <a:t>III </a:t>
            </a:r>
            <a:r>
              <a:rPr lang="ru-RU" sz="3100" u="sng" dirty="0" smtClean="0">
                <a:solidFill>
                  <a:srgbClr val="FFFFCC"/>
                </a:solidFill>
                <a:latin typeface="Arial Black" pitchFamily="34" charset="0"/>
              </a:rPr>
              <a:t>ЭТАП</a:t>
            </a:r>
            <a:br>
              <a:rPr lang="ru-RU" sz="3100" u="sng" dirty="0" smtClean="0">
                <a:solidFill>
                  <a:srgbClr val="FFFFCC"/>
                </a:solidFill>
                <a:latin typeface="Arial Black" pitchFamily="34" charset="0"/>
              </a:rPr>
            </a:br>
            <a:r>
              <a:rPr lang="ru-RU" sz="2600" u="sng" dirty="0" smtClean="0">
                <a:solidFill>
                  <a:srgbClr val="FFFFCC"/>
                </a:solidFill>
                <a:latin typeface="Arial Black" pitchFamily="34" charset="0"/>
              </a:rPr>
              <a:t>ПРИМЕНЕНИЕ ЧЕРЕЗ УЧАСТИЕ</a:t>
            </a:r>
            <a:br>
              <a:rPr lang="ru-RU" sz="2600" u="sng" dirty="0" smtClean="0">
                <a:solidFill>
                  <a:srgbClr val="FFFFCC"/>
                </a:solidFill>
                <a:latin typeface="Arial Black" pitchFamily="34" charset="0"/>
              </a:rPr>
            </a:br>
            <a:r>
              <a:rPr lang="ru-RU" sz="2600" u="sng" dirty="0" smtClean="0">
                <a:solidFill>
                  <a:srgbClr val="FFFFCC"/>
                </a:solidFill>
                <a:latin typeface="Arial Black" pitchFamily="34" charset="0"/>
              </a:rPr>
              <a:t>В СОЗИДАТЕЛЬНОЙ ДЕЯТЕЛЬНОСТИ</a:t>
            </a:r>
            <a:endParaRPr lang="ru-RU" sz="2600" u="sng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1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52" y="57198"/>
            <a:ext cx="1440160" cy="14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17" y="57198"/>
            <a:ext cx="1634957" cy="14920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07903" y="1434521"/>
            <a:ext cx="5377309" cy="372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CECFF"/>
                </a:solidFill>
                <a:latin typeface="Arial Black" pitchFamily="34" charset="0"/>
              </a:rPr>
              <a:t>6 мая 2022 года запущен</a:t>
            </a:r>
          </a:p>
          <a:p>
            <a:r>
              <a:rPr lang="ru-RU" sz="3200" dirty="0" smtClean="0">
                <a:solidFill>
                  <a:srgbClr val="CCECFF"/>
                </a:solidFill>
                <a:latin typeface="Arial Black" pitchFamily="34" charset="0"/>
              </a:rPr>
              <a:t>Марафон добрых дел,</a:t>
            </a:r>
          </a:p>
          <a:p>
            <a:r>
              <a:rPr lang="ru-RU" sz="3200" dirty="0" smtClean="0">
                <a:solidFill>
                  <a:srgbClr val="CCECFF"/>
                </a:solidFill>
                <a:latin typeface="Arial Black" pitchFamily="34" charset="0"/>
              </a:rPr>
              <a:t>о котором каждый желающий может рассказать на карточке-сердечке, опустив его</a:t>
            </a:r>
          </a:p>
          <a:p>
            <a:r>
              <a:rPr lang="ru-RU" sz="3200" dirty="0" smtClean="0">
                <a:solidFill>
                  <a:srgbClr val="CCECFF"/>
                </a:solidFill>
                <a:latin typeface="Arial Black" pitchFamily="34" charset="0"/>
              </a:rPr>
              <a:t>в общую копилку.</a:t>
            </a:r>
            <a:endParaRPr lang="ru-RU" sz="1800" dirty="0">
              <a:solidFill>
                <a:srgbClr val="CCECFF"/>
              </a:solidFill>
              <a:latin typeface="Arial Black" pitchFamily="34" charset="0"/>
            </a:endParaRPr>
          </a:p>
        </p:txBody>
      </p:sp>
      <p:pic>
        <p:nvPicPr>
          <p:cNvPr id="1026" name="Picture 2" descr="D:\Киноуроки\Лошадка для Героя\IMG-20220506-WA00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6570" r="15545" b="8792"/>
          <a:stretch/>
        </p:blipFill>
        <p:spPr bwMode="auto">
          <a:xfrm>
            <a:off x="206304" y="1693581"/>
            <a:ext cx="35015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0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6264696" cy="720080"/>
          </a:xfrm>
        </p:spPr>
        <p:txBody>
          <a:bodyPr>
            <a:normAutofit/>
          </a:bodyPr>
          <a:lstStyle/>
          <a:p>
            <a:r>
              <a:rPr lang="ru-RU" sz="3400" u="sng" dirty="0" smtClean="0">
                <a:solidFill>
                  <a:srgbClr val="FFFFCC"/>
                </a:solidFill>
                <a:latin typeface="Arial Black" pitchFamily="34" charset="0"/>
              </a:rPr>
              <a:t>МАРАФОН ДОБРЫХ ДЕЛ</a:t>
            </a:r>
            <a:endParaRPr lang="ru-RU" sz="3400" u="sng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1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98"/>
            <a:ext cx="1138925" cy="113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17" y="57198"/>
            <a:ext cx="1634957" cy="14920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9572" y="2570536"/>
            <a:ext cx="2345176" cy="106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FFFFCC"/>
                </a:solidFill>
                <a:latin typeface="Arial Black" pitchFamily="34" charset="0"/>
              </a:rPr>
              <a:t>ИЗГОТОВЛЕНИЕ СУВЕНИРОВ </a:t>
            </a:r>
          </a:p>
          <a:p>
            <a:r>
              <a:rPr lang="ru-RU" sz="1200" dirty="0" smtClean="0">
                <a:solidFill>
                  <a:srgbClr val="FFFFCC"/>
                </a:solidFill>
                <a:latin typeface="Arial Black" pitchFamily="34" charset="0"/>
              </a:rPr>
              <a:t>ДЛЯ </a:t>
            </a:r>
            <a:r>
              <a:rPr lang="ru-RU" sz="1200" dirty="0">
                <a:solidFill>
                  <a:srgbClr val="FFFFCC"/>
                </a:solidFill>
                <a:latin typeface="Arial Black" pitchFamily="34" charset="0"/>
              </a:rPr>
              <a:t>ВЕТЕРАНОВ</a:t>
            </a:r>
          </a:p>
          <a:p>
            <a:r>
              <a:rPr lang="ru-RU" sz="1200" dirty="0" smtClean="0">
                <a:solidFill>
                  <a:srgbClr val="FFFFCC"/>
                </a:solidFill>
                <a:latin typeface="Arial Black" pitchFamily="34" charset="0"/>
              </a:rPr>
              <a:t>СВОИМИ РУКАМИ</a:t>
            </a:r>
            <a:endParaRPr lang="ru-RU" sz="1200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1\Desktop\Фотографии\Патриотическое воспитание\День Победы_2022\b94399bafce901a08ebf11825638dbb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 bwMode="auto">
          <a:xfrm>
            <a:off x="129964" y="1267493"/>
            <a:ext cx="2171699" cy="14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графии\Патриотическое воспитание\День Победы_2022\31b1427b92c6b40aa91db7c20c407cf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b="3626"/>
          <a:stretch/>
        </p:blipFill>
        <p:spPr bwMode="auto">
          <a:xfrm>
            <a:off x="129964" y="3515105"/>
            <a:ext cx="2185640" cy="1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Фотографии\Патриотическое воспитание\День Победы_2022\992b72f91fb4deb839d31bce1270ae7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/>
          <a:stretch/>
        </p:blipFill>
        <p:spPr bwMode="auto">
          <a:xfrm>
            <a:off x="2413567" y="1267493"/>
            <a:ext cx="2135762" cy="14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Фотографии\Патриотическое воспитание\День Победы_2022\c28c21a4b3e44eecb3448801aac7b62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3271"/>
          <a:stretch/>
        </p:blipFill>
        <p:spPr bwMode="auto">
          <a:xfrm>
            <a:off x="2430252" y="3543631"/>
            <a:ext cx="2135762" cy="15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51341" y="2584988"/>
            <a:ext cx="2345176" cy="106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CCECFF"/>
                </a:solidFill>
                <a:latin typeface="Arial Black" pitchFamily="34" charset="0"/>
              </a:rPr>
              <a:t>ПОЗДРАВЛЕНИЕ  ВЕТЕРАНОВ НА ДОМУ – ФРОНТОВАЯ БРИГАДА</a:t>
            </a:r>
            <a:endParaRPr lang="ru-RU" sz="1200" dirty="0">
              <a:solidFill>
                <a:srgbClr val="CCECFF"/>
              </a:solidFill>
              <a:latin typeface="Arial Black" pitchFamily="34" charset="0"/>
            </a:endParaRPr>
          </a:p>
        </p:txBody>
      </p:sp>
      <p:pic>
        <p:nvPicPr>
          <p:cNvPr id="2055" name="Picture 7" descr="C:\Users\1\Desktop\Фотографии\Патриотическое воспитание\День Победы_2022\-5451764154349240889_1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23" y="1267493"/>
            <a:ext cx="2144165" cy="13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esktop\Фотографии\Патриотическое воспитание\День Победы_2022\-5451726530435726222_12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3487" b="14714"/>
          <a:stretch/>
        </p:blipFill>
        <p:spPr bwMode="auto">
          <a:xfrm>
            <a:off x="4690379" y="3543631"/>
            <a:ext cx="2144165" cy="15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23288" y="2543433"/>
            <a:ext cx="2345176" cy="106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FFFFCC"/>
                </a:solidFill>
                <a:latin typeface="Arial Black" pitchFamily="34" charset="0"/>
              </a:rPr>
              <a:t>ВОЗЛОЖЕНИЕ ЦВЕТОВ</a:t>
            </a:r>
          </a:p>
          <a:p>
            <a:r>
              <a:rPr lang="ru-RU" sz="1200" dirty="0" smtClean="0">
                <a:solidFill>
                  <a:srgbClr val="FFFFCC"/>
                </a:solidFill>
                <a:latin typeface="Arial Black" pitchFamily="34" charset="0"/>
              </a:rPr>
              <a:t>К МОНУМЕНТАМ ВОИНАМ-ОСВОБОДИТЕЛЯМ</a:t>
            </a:r>
            <a:endParaRPr lang="ru-RU" sz="1200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2057" name="Picture 9" descr="C:\Users\1\Desktop\Фотографии\Патриотическое воспитание\День Победы_2022\8e283c52e5dbad79140c6cc27102433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/>
          <a:stretch/>
        </p:blipFill>
        <p:spPr bwMode="auto">
          <a:xfrm>
            <a:off x="6962135" y="1263867"/>
            <a:ext cx="1989150" cy="14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esktop\Фотографии\Патриотическое воспитание\IMG-20211203-WA012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b="6230"/>
          <a:stretch/>
        </p:blipFill>
        <p:spPr bwMode="auto">
          <a:xfrm>
            <a:off x="6962135" y="3543631"/>
            <a:ext cx="1989150" cy="15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784122" y="2584988"/>
            <a:ext cx="2345176" cy="106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CCECFF"/>
                </a:solidFill>
                <a:latin typeface="Arial Black" pitchFamily="34" charset="0"/>
              </a:rPr>
              <a:t>УЧАСТИЕ</a:t>
            </a:r>
          </a:p>
          <a:p>
            <a:r>
              <a:rPr lang="ru-RU" sz="1200" dirty="0" smtClean="0">
                <a:solidFill>
                  <a:srgbClr val="CCECFF"/>
                </a:solidFill>
                <a:latin typeface="Arial Black" pitchFamily="34" charset="0"/>
              </a:rPr>
              <a:t>В ПАТРИОТИЧЕСКИХ МИТИНГАХ</a:t>
            </a:r>
          </a:p>
          <a:p>
            <a:r>
              <a:rPr lang="ru-RU" sz="1200" dirty="0" smtClean="0">
                <a:solidFill>
                  <a:srgbClr val="CCECFF"/>
                </a:solidFill>
                <a:latin typeface="Arial Black" pitchFamily="34" charset="0"/>
              </a:rPr>
              <a:t>И МЕРОПРИЯТИЯХ</a:t>
            </a:r>
            <a:endParaRPr lang="ru-RU" sz="1200" dirty="0">
              <a:solidFill>
                <a:srgbClr val="CCEC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30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6264696" cy="936104"/>
          </a:xfrm>
        </p:spPr>
        <p:txBody>
          <a:bodyPr>
            <a:normAutofit fontScale="90000"/>
          </a:bodyPr>
          <a:lstStyle/>
          <a:p>
            <a:r>
              <a:rPr lang="ru-RU" sz="3400" u="sng" dirty="0" smtClean="0">
                <a:solidFill>
                  <a:srgbClr val="FFFFCC"/>
                </a:solidFill>
                <a:latin typeface="Arial Black" pitchFamily="34" charset="0"/>
              </a:rPr>
              <a:t>ДОБРЫЙ ПОСТУПОК –</a:t>
            </a:r>
            <a:br>
              <a:rPr lang="ru-RU" sz="3400" u="sng" dirty="0" smtClean="0">
                <a:solidFill>
                  <a:srgbClr val="FFFFCC"/>
                </a:solidFill>
                <a:latin typeface="Arial Black" pitchFamily="34" charset="0"/>
              </a:rPr>
            </a:br>
            <a:r>
              <a:rPr lang="ru-RU" sz="3400" u="sng" dirty="0" smtClean="0">
                <a:solidFill>
                  <a:srgbClr val="FFFFCC"/>
                </a:solidFill>
                <a:latin typeface="Arial Black" pitchFamily="34" charset="0"/>
              </a:rPr>
              <a:t>В КОПИЛКУ ДОБРЫХ ДЕЛ</a:t>
            </a:r>
            <a:endParaRPr lang="ru-RU" sz="3400" u="sng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1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198"/>
            <a:ext cx="1282941" cy="12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17" y="57198"/>
            <a:ext cx="1634957" cy="149208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088827" y="1448973"/>
            <a:ext cx="4824536" cy="338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solidFill>
                  <a:srgbClr val="CCECFF"/>
                </a:solidFill>
                <a:latin typeface="Arial Black" pitchFamily="34" charset="0"/>
              </a:rPr>
              <a:t>ГРАЧЕВ АРТЕМ, ОБУЧАЮЩИЙСЯ</a:t>
            </a:r>
          </a:p>
          <a:p>
            <a:r>
              <a:rPr lang="ru-RU" sz="2900" dirty="0" smtClean="0">
                <a:solidFill>
                  <a:srgbClr val="CCECFF"/>
                </a:solidFill>
                <a:latin typeface="Arial Black" pitchFamily="34" charset="0"/>
              </a:rPr>
              <a:t>3 Е КЛАССА –</a:t>
            </a:r>
          </a:p>
          <a:p>
            <a:r>
              <a:rPr lang="ru-RU" sz="2900" dirty="0" smtClean="0">
                <a:solidFill>
                  <a:srgbClr val="CCECFF"/>
                </a:solidFill>
                <a:latin typeface="Arial Black" pitchFamily="34" charset="0"/>
              </a:rPr>
              <a:t>РАСТЕМ И УЧИМСЯ ВМЕСТЕ!</a:t>
            </a:r>
          </a:p>
          <a:p>
            <a:endParaRPr lang="ru-RU" sz="2900" dirty="0" smtClean="0">
              <a:solidFill>
                <a:srgbClr val="CCECFF"/>
              </a:solidFill>
              <a:latin typeface="Arial Black" pitchFamily="34" charset="0"/>
            </a:endParaRPr>
          </a:p>
          <a:p>
            <a:r>
              <a:rPr lang="ru-RU" sz="3300" dirty="0" smtClean="0">
                <a:solidFill>
                  <a:srgbClr val="CCECFF"/>
                </a:solidFill>
                <a:latin typeface="Arial Black" pitchFamily="34" charset="0"/>
              </a:rPr>
              <a:t>ОБЩИЙ ПОДАРОК – НОВАЯ КОЛЯСКА!</a:t>
            </a:r>
            <a:endParaRPr lang="ru-RU" sz="2500" dirty="0" smtClean="0">
              <a:solidFill>
                <a:srgbClr val="CCECFF"/>
              </a:solidFill>
              <a:latin typeface="Arial Black" pitchFamily="34" charset="0"/>
            </a:endParaRPr>
          </a:p>
        </p:txBody>
      </p:sp>
      <p:pic>
        <p:nvPicPr>
          <p:cNvPr id="3074" name="Picture 2" descr="D:\Киноуроки\Лошадка для Героя\IMG-20220506-WA00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14320" r="32958"/>
          <a:stretch/>
        </p:blipFill>
        <p:spPr bwMode="auto">
          <a:xfrm>
            <a:off x="209023" y="1348661"/>
            <a:ext cx="3620832" cy="35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76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149</Words>
  <Application>Microsoft Office PowerPoint</Application>
  <PresentationFormat>Экран (16:9)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ОБЩЕОБРАЗОВАТЕЛЬНОЕ УЧРЕЖДЕНИЕ «ЦЕНТР ОБРАЗОВАНИЯ № 8 </vt:lpstr>
      <vt:lpstr>ЭТАПЫ ВОСПРИЯТИЯ КИНОУРОКА</vt:lpstr>
      <vt:lpstr> I ЭТАП ВПЕЧАТЛЕНИЕ ЧЕРЕЗ ПРОСМОТР КОРОТКОМЕТРАЖНОГО ФИЛЬМА</vt:lpstr>
      <vt:lpstr> II ЭТАП ОСМЫСЛЕНИЕ ЧЕРЕЗ ОБСУЖДЕНИЕ С КЛАССОМ</vt:lpstr>
      <vt:lpstr> III ЭТАП ПРИМЕНЕНИЕ ЧЕРЕЗ УЧАСТИЕ В СОЗИДАТЕЛЬНОЙ ДЕЯТЕЛЬНОСТИ</vt:lpstr>
      <vt:lpstr>МАРАФОН ДОБРЫХ ДЕЛ</vt:lpstr>
      <vt:lpstr>ДОБРЫЙ ПОСТУПОК – В КОПИЛКУ ДОБРЫХ ДЕЛ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</dc:creator>
  <cp:lastModifiedBy>21</cp:lastModifiedBy>
  <cp:revision>30</cp:revision>
  <dcterms:created xsi:type="dcterms:W3CDTF">2022-05-25T12:46:02Z</dcterms:created>
  <dcterms:modified xsi:type="dcterms:W3CDTF">2022-05-26T05:24:33Z</dcterms:modified>
</cp:coreProperties>
</file>